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Inter"/>
      <p:regular r:id="rId12"/>
      <p:bold r:id="rId13"/>
      <p:italic r:id="rId14"/>
      <p:boldItalic r:id="rId15"/>
    </p:embeddedFont>
    <p:embeddedFont>
      <p:font typeface="Plus Jakarta Sans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font" Target="fonts/Halant-bold.fntdata"/><Relationship Id="rId22" Type="http://schemas.openxmlformats.org/officeDocument/2006/relationships/font" Target="fonts/PlusJakartaSansMedium-italic.fntdata"/><Relationship Id="rId10" Type="http://schemas.openxmlformats.org/officeDocument/2006/relationships/font" Target="fonts/Halant-regular.fntdata"/><Relationship Id="rId21" Type="http://schemas.openxmlformats.org/officeDocument/2006/relationships/font" Target="fonts/PlusJakartaSansMedium-bold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17" Type="http://schemas.openxmlformats.org/officeDocument/2006/relationships/font" Target="fonts/PlusJakartaSans-bold.fntdata"/><Relationship Id="rId16" Type="http://schemas.openxmlformats.org/officeDocument/2006/relationships/font" Target="fonts/PlusJakartaSans-regular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PlusJakartaSans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a21d104f6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a21d104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6a21d104f6_0_21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6a21d104f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a21d104f6_0_14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6a21d104f6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hyperlink" Target="https://www.nature.org/en-us/about-us/where-we-work/africa/stories-in-africa/the-hadza-helping-hunter-gatherers-protect-their-homeland/#:~:text=Northern%20Tanzania%20is%20home%20to,survival%20depends%20on%20natural%20resources.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9577" y="6856150"/>
            <a:ext cx="811938" cy="811938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5"/>
          <p:cNvSpPr txBox="1"/>
          <p:nvPr/>
        </p:nvSpPr>
        <p:spPr>
          <a:xfrm>
            <a:off x="0" y="0"/>
            <a:ext cx="7772400" cy="1035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Advanced Organizer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Early Human Adaptations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101" name="Google Shape;101;p25"/>
          <p:cNvSpPr txBox="1"/>
          <p:nvPr/>
        </p:nvSpPr>
        <p:spPr>
          <a:xfrm>
            <a:off x="5542353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2" name="Google Shape;1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31" y="9348146"/>
            <a:ext cx="425136" cy="42513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5"/>
          <p:cNvSpPr txBox="1"/>
          <p:nvPr/>
        </p:nvSpPr>
        <p:spPr>
          <a:xfrm>
            <a:off x="2974875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406225" y="1440475"/>
            <a:ext cx="6975900" cy="12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___________ (Old Stone Age) marks the earliest phase of human history, when people lived as foragers—hunting animals, gathering plants, and ________________________________________ in small, mobile groups. Over time, early humans developed new technologies like fire, stone tools, and clothing, which helped them ________________________________. During the 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 humans began to experiment with farming and settling down. These changes slowly led to more permanent communities, social complexity, and the __________________________________.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327150" y="3728575"/>
            <a:ext cx="2209500" cy="2610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Environmental Adaptation: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Early humans adapted to a  range of ________________ by developing survival strategies such as 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 for warmth and cooking. Their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 helped them move with the seasons and locate food and water sources.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670050" y="1111200"/>
            <a:ext cx="6432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25"/>
          <p:cNvSpPr txBox="1"/>
          <p:nvPr/>
        </p:nvSpPr>
        <p:spPr>
          <a:xfrm>
            <a:off x="2750725" y="3728575"/>
            <a:ext cx="2224200" cy="2610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Technological Innovations: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Paleolithic people created tools from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 to hunt animals, gather plants, and process food. Later, during the Mesolithic Era, humans invented more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</a:t>
            </a:r>
            <a:endParaRPr b="1" sz="1200" u="sng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 that improved daily life.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25"/>
          <p:cNvSpPr txBox="1"/>
          <p:nvPr/>
        </p:nvSpPr>
        <p:spPr>
          <a:xfrm>
            <a:off x="5189000" y="3728575"/>
            <a:ext cx="2209500" cy="2610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Resource Strategies: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Early humans were primarily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 gathering plants and hunting animals in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 Over time, some communities began ______________ which allowed them to settle in one place and led to the development of more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25"/>
          <p:cNvSpPr txBox="1"/>
          <p:nvPr/>
        </p:nvSpPr>
        <p:spPr>
          <a:xfrm>
            <a:off x="2465442" y="3087925"/>
            <a:ext cx="41373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Core Aspects of Early Human Life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25"/>
          <p:cNvSpPr txBox="1"/>
          <p:nvPr/>
        </p:nvSpPr>
        <p:spPr>
          <a:xfrm>
            <a:off x="1203638" y="7058869"/>
            <a:ext cx="1547100" cy="406500"/>
          </a:xfrm>
          <a:prstGeom prst="rect">
            <a:avLst/>
          </a:prstGeom>
          <a:noFill/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Continuities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25"/>
          <p:cNvSpPr txBox="1"/>
          <p:nvPr/>
        </p:nvSpPr>
        <p:spPr>
          <a:xfrm>
            <a:off x="4102125" y="7616575"/>
            <a:ext cx="2794500" cy="1806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development of farming led to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_______________________________. The division of labor became more specialized. New technologies like pottery and polished tools emerged over time. Technological innovation was a ___________________________ in human development.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5"/>
          <p:cNvSpPr txBox="1"/>
          <p:nvPr/>
        </p:nvSpPr>
        <p:spPr>
          <a:xfrm>
            <a:off x="861025" y="6499163"/>
            <a:ext cx="6003600" cy="432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Insights for Understanding Early Human History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4974938" y="7058869"/>
            <a:ext cx="1547100" cy="406500"/>
          </a:xfrm>
          <a:prstGeom prst="rect">
            <a:avLst/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Changes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893025" y="7616575"/>
            <a:ext cx="2919000" cy="1806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Humans continued to ________________ for survival. They lived in small, cooperative groups with flexible roles. Their lifeways remained mobile for much of the period. Early humans were __________________—they shaped and were shaped by their environments.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5" name="Google Shape;115;p25" title="Context@2x transparen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6924" y="2747874"/>
            <a:ext cx="920600" cy="92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272" y="110272"/>
            <a:ext cx="1041739" cy="431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/>
        </p:nvSpPr>
        <p:spPr>
          <a:xfrm>
            <a:off x="50" y="-9800"/>
            <a:ext cx="7772400" cy="7344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Modern Foragers:</a:t>
            </a:r>
            <a:endParaRPr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0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Exploring the Hadza of Tanzania</a:t>
            </a:r>
            <a:endParaRPr i="1" sz="20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22" name="Google Shape;12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339" y="138677"/>
            <a:ext cx="1067091" cy="44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6"/>
          <p:cNvSpPr txBox="1"/>
          <p:nvPr/>
        </p:nvSpPr>
        <p:spPr>
          <a:xfrm>
            <a:off x="400050" y="961850"/>
            <a:ext cx="68580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Using this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site,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complete the table below.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6"/>
          <p:cNvSpPr/>
          <p:nvPr/>
        </p:nvSpPr>
        <p:spPr>
          <a:xfrm>
            <a:off x="506300" y="1507163"/>
            <a:ext cx="6759900" cy="378300"/>
          </a:xfrm>
          <a:prstGeom prst="rect">
            <a:avLst/>
          </a:prstGeom>
          <a:solidFill>
            <a:srgbClr val="EA5B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Lifestyle &amp; Traditions</a:t>
            </a:r>
            <a:endParaRPr b="1" sz="17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26"/>
          <p:cNvSpPr/>
          <p:nvPr/>
        </p:nvSpPr>
        <p:spPr>
          <a:xfrm>
            <a:off x="498125" y="2374325"/>
            <a:ext cx="6759900" cy="1104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6"/>
          <p:cNvSpPr txBox="1"/>
          <p:nvPr/>
        </p:nvSpPr>
        <p:spPr>
          <a:xfrm>
            <a:off x="506300" y="1968600"/>
            <a:ext cx="67599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A.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What foraging practices have the Hadza kept alive? (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Hint: focus on the photos)</a:t>
            </a:r>
            <a:endParaRPr i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26"/>
          <p:cNvSpPr txBox="1"/>
          <p:nvPr/>
        </p:nvSpPr>
        <p:spPr>
          <a:xfrm>
            <a:off x="506300" y="3722300"/>
            <a:ext cx="67599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B.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they compare to ancient foraging societies?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26"/>
          <p:cNvSpPr/>
          <p:nvPr/>
        </p:nvSpPr>
        <p:spPr>
          <a:xfrm>
            <a:off x="498125" y="4109100"/>
            <a:ext cx="6759900" cy="11043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6"/>
          <p:cNvSpPr/>
          <p:nvPr/>
        </p:nvSpPr>
        <p:spPr>
          <a:xfrm>
            <a:off x="506300" y="5475988"/>
            <a:ext cx="6759900" cy="378300"/>
          </a:xfrm>
          <a:prstGeom prst="rect">
            <a:avLst/>
          </a:prstGeom>
          <a:solidFill>
            <a:srgbClr val="EA5B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Collaborative Synthesis</a:t>
            </a:r>
            <a:endParaRPr b="1" sz="17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26"/>
          <p:cNvSpPr txBox="1"/>
          <p:nvPr/>
        </p:nvSpPr>
        <p:spPr>
          <a:xfrm>
            <a:off x="506300" y="5959975"/>
            <a:ext cx="67599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With your new partner, take turns teaching what you learned about the Hadza people. Use the space below to jot down notes.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1" name="Google Shape;131;p26"/>
          <p:cNvSpPr/>
          <p:nvPr/>
        </p:nvSpPr>
        <p:spPr>
          <a:xfrm>
            <a:off x="534750" y="7046950"/>
            <a:ext cx="6858000" cy="27060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6"/>
          <p:cNvSpPr txBox="1"/>
          <p:nvPr/>
        </p:nvSpPr>
        <p:spPr>
          <a:xfrm>
            <a:off x="534900" y="6546675"/>
            <a:ext cx="6858000" cy="378300"/>
          </a:xfrm>
          <a:prstGeom prst="rect">
            <a:avLst/>
          </a:prstGeom>
          <a:solidFill>
            <a:srgbClr val="EFFEF9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Changes &amp; Challenges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9" name="Google Shape;139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0" name="Google Shape;140;p27"/>
          <p:cNvSpPr txBox="1"/>
          <p:nvPr/>
        </p:nvSpPr>
        <p:spPr>
          <a:xfrm>
            <a:off x="0" y="0"/>
            <a:ext cx="7772400" cy="922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2: Origins of Humanity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3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1" name="Google Shape;14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630865" cy="26160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7"/>
          <p:cNvSpPr txBox="1"/>
          <p:nvPr/>
        </p:nvSpPr>
        <p:spPr>
          <a:xfrm>
            <a:off x="730950" y="1419313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early human choices about technology, food, and movement shape their way of life?</a:t>
            </a:r>
            <a:endParaRPr i="1"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349644" y="92280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 rotWithShape="1">
          <a:blip r:embed="rId5">
            <a:alphaModFix/>
          </a:blip>
          <a:srcRect b="0" l="3067" r="43313" t="0"/>
          <a:stretch/>
        </p:blipFill>
        <p:spPr>
          <a:xfrm>
            <a:off x="216275" y="4618650"/>
            <a:ext cx="3601973" cy="3778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7"/>
          <p:cNvSpPr/>
          <p:nvPr/>
        </p:nvSpPr>
        <p:spPr>
          <a:xfrm>
            <a:off x="3999275" y="4540250"/>
            <a:ext cx="3602100" cy="4266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7"/>
          <p:cNvSpPr txBox="1"/>
          <p:nvPr/>
        </p:nvSpPr>
        <p:spPr>
          <a:xfrm>
            <a:off x="5151425" y="4109150"/>
            <a:ext cx="1297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Drawing</a:t>
            </a:r>
            <a:endParaRPr b="1" sz="20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455300" y="2804975"/>
            <a:ext cx="68619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3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a combination of writing and drawing, summarize the lifestyle and challenges early humans and the Hadza people face(d). For the written component, you must “Say-it-in-Six!” You can use six words (no more, no less), but it does not have to be grammatically correct.</a:t>
            </a:r>
            <a:r>
              <a:rPr lang="en" sz="1300">
                <a:latin typeface="Halant"/>
                <a:ea typeface="Halant"/>
                <a:cs typeface="Halant"/>
                <a:sym typeface="Halant"/>
              </a:rPr>
              <a:t> For the drawing component, illustrate what community life may have looked like for early foragers.</a:t>
            </a:r>
            <a:endParaRPr sz="1300"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